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E40DD675-C212-4BDB-A3E1-DF7F830296C4}" type="datetimeFigureOut">
              <a:rPr lang="ru-RU" smtClean="0"/>
              <a:t>09.09.2020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B727F-4B7A-4F42-86C7-D8339437D283}" type="slidenum">
              <a:rPr lang="ru-RU" smtClean="0"/>
              <a:t>‹#›</a:t>
            </a:fld>
            <a:endParaRPr lang="ru-RU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900954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DD675-C212-4BDB-A3E1-DF7F830296C4}" type="datetimeFigureOut">
              <a:rPr lang="ru-RU" smtClean="0"/>
              <a:t>09.09.2020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B727F-4B7A-4F42-86C7-D8339437D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6837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DD675-C212-4BDB-A3E1-DF7F830296C4}" type="datetimeFigureOut">
              <a:rPr lang="ru-RU" smtClean="0"/>
              <a:t>09.09.2020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B727F-4B7A-4F42-86C7-D8339437D283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2075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DD675-C212-4BDB-A3E1-DF7F830296C4}" type="datetimeFigureOut">
              <a:rPr lang="ru-RU" smtClean="0"/>
              <a:t>09.09.2020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B727F-4B7A-4F42-86C7-D8339437D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17942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DD675-C212-4BDB-A3E1-DF7F830296C4}" type="datetimeFigureOut">
              <a:rPr lang="ru-RU" smtClean="0"/>
              <a:t>09.09.2020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B727F-4B7A-4F42-86C7-D8339437D283}" type="slidenum">
              <a:rPr lang="ru-RU" smtClean="0"/>
              <a:t>‹#›</a:t>
            </a:fld>
            <a:endParaRPr lang="ru-RU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10602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DD675-C212-4BDB-A3E1-DF7F830296C4}" type="datetimeFigureOut">
              <a:rPr lang="ru-RU" smtClean="0"/>
              <a:t>09.09.2020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B727F-4B7A-4F42-86C7-D8339437D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09987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DD675-C212-4BDB-A3E1-DF7F830296C4}" type="datetimeFigureOut">
              <a:rPr lang="ru-RU" smtClean="0"/>
              <a:t>09.09.2020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B727F-4B7A-4F42-86C7-D8339437D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2569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DD675-C212-4BDB-A3E1-DF7F830296C4}" type="datetimeFigureOut">
              <a:rPr lang="ru-RU" smtClean="0"/>
              <a:t>09.09.2020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B727F-4B7A-4F42-86C7-D8339437D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3884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DD675-C212-4BDB-A3E1-DF7F830296C4}" type="datetimeFigureOut">
              <a:rPr lang="ru-RU" smtClean="0"/>
              <a:t>09.09.2020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B727F-4B7A-4F42-86C7-D8339437D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8041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DD675-C212-4BDB-A3E1-DF7F830296C4}" type="datetimeFigureOut">
              <a:rPr lang="ru-RU" smtClean="0"/>
              <a:t>09.09.2020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B727F-4B7A-4F42-86C7-D8339437D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2848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DD675-C212-4BDB-A3E1-DF7F830296C4}" type="datetimeFigureOut">
              <a:rPr lang="ru-RU" smtClean="0"/>
              <a:t>09.09.2020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B727F-4B7A-4F42-86C7-D8339437D283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3195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E40DD675-C212-4BDB-A3E1-DF7F830296C4}" type="datetimeFigureOut">
              <a:rPr lang="ru-RU" smtClean="0"/>
              <a:t>09.09.2020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A98B727F-4B7A-4F42-86C7-D8339437D283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4780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9F641E0F-128A-44A5-8ACB-C947F86124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1000" y="4385388"/>
            <a:ext cx="7772400" cy="2187079"/>
          </a:xfrm>
        </p:spPr>
        <p:txBody>
          <a:bodyPr>
            <a:normAutofit/>
          </a:bodyPr>
          <a:lstStyle/>
          <a:p>
            <a:r>
              <a:rPr lang="ru-RU" sz="2400" dirty="0"/>
              <a:t>Краткая презентация образовательной программы дошкольного образования, адаптированной для обучающихся с ограниченными возможностями здоровья для групп раннего возраста службы ранней помощи </a:t>
            </a:r>
          </a:p>
        </p:txBody>
      </p:sp>
      <p:sp>
        <p:nvSpPr>
          <p:cNvPr id="5" name="Подзаголовок 4">
            <a:extLst>
              <a:ext uri="{FF2B5EF4-FFF2-40B4-BE49-F238E27FC236}">
                <a16:creationId xmlns:a16="http://schemas.microsoft.com/office/drawing/2014/main" id="{AF3E608D-98E7-4E2E-96E5-6378BF718B0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Государственное бюджетное образовательное учреждение детский сад № 104 комбинированного вида Невского района Санкт-Петербурга</a:t>
            </a:r>
          </a:p>
        </p:txBody>
      </p:sp>
    </p:spTree>
    <p:extLst>
      <p:ext uri="{BB962C8B-B14F-4D97-AF65-F5344CB8AC3E}">
        <p14:creationId xmlns:p14="http://schemas.microsoft.com/office/powerpoint/2010/main" val="19316214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E9D82947-B110-4B14-85E2-DC2DBDE22B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4170" y="734506"/>
            <a:ext cx="9720072" cy="991657"/>
          </a:xfrm>
        </p:spPr>
        <p:txBody>
          <a:bodyPr>
            <a:normAutofit/>
          </a:bodyPr>
          <a:lstStyle/>
          <a:p>
            <a:r>
              <a:rPr lang="ru-RU" sz="2000" b="1" dirty="0"/>
              <a:t>В основе образовательной программы….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C5D16B7-F8E2-4B4D-A7F6-402481682666}"/>
              </a:ext>
            </a:extLst>
          </p:cNvPr>
          <p:cNvSpPr txBox="1"/>
          <p:nvPr/>
        </p:nvSpPr>
        <p:spPr>
          <a:xfrm>
            <a:off x="1063689" y="1510251"/>
            <a:ext cx="10328116" cy="4532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ru-RU" sz="1400" kern="150" dirty="0">
                <a:effectLst/>
                <a:ea typeface="Andale Sans UI"/>
                <a:cs typeface="Tahoma" panose="020B0604030504040204" pitchFamily="34" charset="0"/>
              </a:rPr>
              <a:t>Организация деятельности СРП в Образовательной организации осуществляется в соответствии с настоящей Программой, разработанной в контексте нормативно – правового обеспечения:</a:t>
            </a:r>
          </a:p>
          <a:p>
            <a:pPr algn="just">
              <a:lnSpc>
                <a:spcPct val="115000"/>
              </a:lnSpc>
            </a:pPr>
            <a:endParaRPr lang="ru-RU" sz="1400" kern="150" dirty="0">
              <a:effectLst/>
              <a:ea typeface="Andale Sans UI"/>
              <a:cs typeface="Tahoma" panose="020B0604030504040204" pitchFamily="34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ru-RU" sz="1400" kern="150" dirty="0">
                <a:effectLst/>
                <a:ea typeface="Andale Sans UI"/>
                <a:cs typeface="Tahoma" panose="020B0604030504040204" pitchFamily="34" charset="0"/>
              </a:rPr>
              <a:t>Федеральный закон № 273 от 29.12.2012 «Об образовании в Российской Федерации», </a:t>
            </a: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ru-RU" sz="1400" kern="150" dirty="0">
                <a:effectLst/>
                <a:ea typeface="Andale Sans UI"/>
                <a:cs typeface="Tahoma" panose="020B0604030504040204" pitchFamily="34" charset="0"/>
              </a:rPr>
              <a:t>Приказ Министерства образования и науки Российской Федерации от 17.10.2013 №1155 «Об утверждении Федерального государственного образовательного стандарта дошкольного образования» (зарегистрирован в Минюсте РФ 14.11.2013 № 30384) </a:t>
            </a:r>
          </a:p>
          <a:p>
            <a:pPr lvl="0" algn="just">
              <a:lnSpc>
                <a:spcPct val="115000"/>
              </a:lnSpc>
            </a:pPr>
            <a:endParaRPr lang="ru-RU" sz="1400" kern="150" dirty="0">
              <a:ea typeface="Andale Sans UI"/>
              <a:cs typeface="Tahoma" panose="020B060403050404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ru-RU" sz="1400" kern="150" dirty="0">
                <a:effectLst/>
                <a:ea typeface="Andale Sans UI"/>
                <a:cs typeface="Tahoma" panose="020B0604030504040204" pitchFamily="34" charset="0"/>
              </a:rPr>
              <a:t>В основе данной Программы:</a:t>
            </a:r>
          </a:p>
          <a:p>
            <a:pPr algn="just">
              <a:lnSpc>
                <a:spcPct val="115000"/>
              </a:lnSpc>
            </a:pPr>
            <a:r>
              <a:rPr lang="ru-RU" sz="1400" kern="150" dirty="0">
                <a:effectLst/>
                <a:ea typeface="Andale Sans UI"/>
                <a:cs typeface="Tahoma" panose="020B0604030504040204" pitchFamily="34" charset="0"/>
              </a:rPr>
              <a:t>В основной части - Примерная основная образовательная программа дошкольного образования, одобренная федеральным учебно-методическим объединением по общему образованию (протокол от 20.05.2015 № 2/15) (далее – Примерная программа);</a:t>
            </a:r>
          </a:p>
          <a:p>
            <a:pPr algn="just">
              <a:lnSpc>
                <a:spcPct val="115000"/>
              </a:lnSpc>
            </a:pPr>
            <a:r>
              <a:rPr lang="ru-RU" sz="1400" kern="150" dirty="0">
                <a:effectLst/>
                <a:ea typeface="Andale Sans UI"/>
                <a:cs typeface="Tahoma" panose="020B0604030504040204" pitchFamily="34" charset="0"/>
              </a:rPr>
              <a:t>В части, формируемой участниками образовательных отношений, отображены идеи: </a:t>
            </a:r>
          </a:p>
          <a:p>
            <a:pPr algn="just">
              <a:lnSpc>
                <a:spcPct val="115000"/>
              </a:lnSpc>
            </a:pPr>
            <a:r>
              <a:rPr lang="ru-RU" sz="1400" kern="150" dirty="0">
                <a:effectLst/>
                <a:ea typeface="Andale Sans UI"/>
                <a:cs typeface="Tahoma" panose="020B0604030504040204" pitchFamily="34" charset="0"/>
              </a:rPr>
              <a:t>- Образовательной программы дошкольного образования для детей раннего дошкольного возраста (с 2 до 3 лет) с расстройствами речевого и интеллектуального развития «Расти, малыш!», разработанной авторским коллективом: Н.В. </a:t>
            </a:r>
            <a:r>
              <a:rPr lang="ru-RU" sz="1400" kern="150" dirty="0" err="1">
                <a:effectLst/>
                <a:ea typeface="Andale Sans UI"/>
                <a:cs typeface="Tahoma" panose="020B0604030504040204" pitchFamily="34" charset="0"/>
              </a:rPr>
              <a:t>Нищева</a:t>
            </a:r>
            <a:r>
              <a:rPr lang="ru-RU" sz="1400" kern="150" dirty="0">
                <a:effectLst/>
                <a:ea typeface="Andale Sans UI"/>
                <a:cs typeface="Tahoma" panose="020B0604030504040204" pitchFamily="34" charset="0"/>
              </a:rPr>
              <a:t>, Л.Б. Гавришева, Ю.А. Кириллова.  </a:t>
            </a:r>
          </a:p>
          <a:p>
            <a:pPr algn="just">
              <a:lnSpc>
                <a:spcPct val="115000"/>
              </a:lnSpc>
            </a:pPr>
            <a:r>
              <a:rPr lang="ru-RU" sz="1400" kern="150" dirty="0">
                <a:effectLst/>
                <a:ea typeface="Andale Sans UI"/>
                <a:cs typeface="Tahoma" panose="020B0604030504040204" pitchFamily="34" charset="0"/>
              </a:rPr>
              <a:t>-  Лыкова И.А. «Цветные ладошки». Парциальная программа художественно-эстетического развития детей 2-7 лет в изобразительной деятельности (формирование эстетического отношения к миру).</a:t>
            </a:r>
          </a:p>
          <a:p>
            <a:pPr lvl="0" algn="just">
              <a:lnSpc>
                <a:spcPct val="115000"/>
              </a:lnSpc>
            </a:pPr>
            <a:endParaRPr lang="ru-RU" sz="1400" kern="150" dirty="0">
              <a:effectLst/>
              <a:latin typeface="Times New Roman" panose="02020603050405020304" pitchFamily="18" charset="0"/>
              <a:ea typeface="Andale Sans UI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21786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355B2C2-8D4B-4DC6-893E-17EB2C6623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839755"/>
            <a:ext cx="9720072" cy="979714"/>
          </a:xfrm>
        </p:spPr>
        <p:txBody>
          <a:bodyPr>
            <a:normAutofit/>
          </a:bodyPr>
          <a:lstStyle/>
          <a:p>
            <a:r>
              <a:rPr lang="ru-RU" sz="2000" b="1" dirty="0"/>
              <a:t>Возрастные категории детей, на которых ориентирована Программа. </a:t>
            </a:r>
            <a:br>
              <a:rPr lang="ru-RU" dirty="0"/>
            </a:br>
            <a:endParaRPr lang="ru-R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6E1A193-1B05-4C6D-8C5C-5C353456DAF9}"/>
              </a:ext>
            </a:extLst>
          </p:cNvPr>
          <p:cNvSpPr txBox="1"/>
          <p:nvPr/>
        </p:nvSpPr>
        <p:spPr>
          <a:xfrm>
            <a:off x="2323322" y="2464216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3C90CE1-CB83-4A65-9B97-481DB30D58A2}"/>
              </a:ext>
            </a:extLst>
          </p:cNvPr>
          <p:cNvSpPr txBox="1"/>
          <p:nvPr/>
        </p:nvSpPr>
        <p:spPr>
          <a:xfrm>
            <a:off x="755780" y="1602461"/>
            <a:ext cx="1041209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/>
              <a:t>Основной целью деятельности «Службы ранней помощи» структурного подразделения Государственного бюджетного дошкольного образовательного учреждения детского сада № 104 комбинированного вида Невского района Санкт-Петербурга является </a:t>
            </a:r>
            <a:r>
              <a:rPr lang="ru-RU" dirty="0" err="1"/>
              <a:t>психолого</a:t>
            </a:r>
            <a:r>
              <a:rPr lang="ru-RU" dirty="0"/>
              <a:t> – педагогическая и </a:t>
            </a:r>
            <a:r>
              <a:rPr lang="ru-RU" dirty="0" err="1"/>
              <a:t>коррекционно</a:t>
            </a:r>
            <a:r>
              <a:rPr lang="ru-RU" dirty="0"/>
              <a:t> – развивающая помощь и поддержки детям с ОВЗ в возрасте </a:t>
            </a:r>
            <a:r>
              <a:rPr lang="ru-RU" b="1" dirty="0"/>
              <a:t>от 2-х месяцев до 3 лет </a:t>
            </a:r>
            <a:r>
              <a:rPr lang="ru-RU" dirty="0"/>
              <a:t>и их родителям (законным представителям). Также осуществляется социально – </a:t>
            </a:r>
            <a:r>
              <a:rPr lang="ru-RU" dirty="0" err="1"/>
              <a:t>психолого</a:t>
            </a:r>
            <a:r>
              <a:rPr lang="ru-RU" dirty="0"/>
              <a:t> – педагогического сопровождение семей, воспитывающих ребенка с ОВЗ и подбора адекватных способов взаимодействия с ребенком, его воспитания, развития, коррекции имеющихся отклонений.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По достижении ребенком 3 лет с согласия родителей (законных представителей) ребенок направляется в психолого-медико-педагогическую комиссию для проведения его комплексного психолого-медико-педагогического обследования и подготовки по результатам обследования рекомендаций по оказанию ему дальнейшей психолого-медико-педагогической помощи и организации его обучения и воспитания, а также подтверждения, уточнения или изменения ранее выданных рекомендаций.</a:t>
            </a:r>
          </a:p>
          <a:p>
            <a:pPr algn="just"/>
            <a:endParaRPr lang="ru-RU" dirty="0"/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0696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41A25F-B307-4643-B2ED-ADFCDD663E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765110"/>
            <a:ext cx="9720072" cy="923731"/>
          </a:xfrm>
        </p:spPr>
        <p:txBody>
          <a:bodyPr>
            <a:normAutofit/>
          </a:bodyPr>
          <a:lstStyle/>
          <a:p>
            <a:r>
              <a:rPr lang="ru-RU" sz="2000" b="1" dirty="0"/>
              <a:t>На что направленна программа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8188BD5-26E9-44BC-81EC-D577A97A83EF}"/>
              </a:ext>
            </a:extLst>
          </p:cNvPr>
          <p:cNvSpPr txBox="1"/>
          <p:nvPr/>
        </p:nvSpPr>
        <p:spPr>
          <a:xfrm>
            <a:off x="804859" y="1875454"/>
            <a:ext cx="1014928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/>
              <a:t>Программа направлена на организацию и создание комплексного педагогического воздействия на развитие ребенка с ОВЗ, позволяющих обеспечить возможности для его позитивной социализации, личностного развития, развития инициативы и творческих способностей на основе сотрудничества со взрослыми и сверстниками и соответствующих возрасту видов деятельности.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Программа обеспечивает развитие личности детей раннего возраста в различных видах общения и деятельности с учетом их возрастных, индивидуальных психологических и физиологических особенностей и направлена на: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- </a:t>
            </a:r>
            <a:r>
              <a:rPr lang="ru-RU" b="1" dirty="0"/>
              <a:t>Создание условий развития ребенка</a:t>
            </a:r>
            <a:r>
              <a:rPr lang="ru-RU" dirty="0"/>
              <a:t>, открывающих возможности для его позитивной социализации, его личностного развития, развития инициативы и творческих способностей на основе сотрудничества со взрослыми и сверстниками и соответствующим возрасту видам деятельности;</a:t>
            </a:r>
          </a:p>
          <a:p>
            <a:pPr algn="just"/>
            <a:r>
              <a:rPr lang="ru-RU" dirty="0"/>
              <a:t>- </a:t>
            </a:r>
            <a:r>
              <a:rPr lang="ru-RU" b="1" dirty="0"/>
              <a:t>На создание развивающей образовательной среды</a:t>
            </a:r>
            <a:r>
              <a:rPr lang="ru-RU" dirty="0"/>
              <a:t>, которая представляет собой систему условий социализации и индивидуализации детей.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05176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9C6C616-2A27-40DB-AE47-D72D49D1D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923731"/>
            <a:ext cx="9720072" cy="746449"/>
          </a:xfrm>
        </p:spPr>
        <p:txBody>
          <a:bodyPr>
            <a:normAutofit/>
          </a:bodyPr>
          <a:lstStyle/>
          <a:p>
            <a:r>
              <a:rPr lang="ru-RU" sz="2000" b="1" dirty="0"/>
              <a:t>Этапы сопровождения семьи и ребенка в службе ранней помощи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E478E4D7-25F7-4917-8569-8355631482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8632" y="1548882"/>
            <a:ext cx="10429240" cy="5394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58708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E292150-A1D0-4C2A-ADCA-24873CC299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5964" y="0"/>
            <a:ext cx="9720072" cy="1112955"/>
          </a:xfrm>
        </p:spPr>
        <p:txBody>
          <a:bodyPr>
            <a:normAutofit/>
          </a:bodyPr>
          <a:lstStyle/>
          <a:p>
            <a:r>
              <a:rPr lang="ru-RU" sz="2000" b="1" dirty="0"/>
              <a:t>Основное содержание работы с семьей по направлениям развития детей младенческого и раннего возраста с ОВЗ</a:t>
            </a:r>
          </a:p>
        </p:txBody>
      </p:sp>
      <p:graphicFrame>
        <p:nvGraphicFramePr>
          <p:cNvPr id="3" name="Таблица 3">
            <a:extLst>
              <a:ext uri="{FF2B5EF4-FFF2-40B4-BE49-F238E27FC236}">
                <a16:creationId xmlns:a16="http://schemas.microsoft.com/office/drawing/2014/main" id="{5D48C016-E397-496B-975E-9918F22D7E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6809486"/>
              </p:ext>
            </p:extLst>
          </p:nvPr>
        </p:nvGraphicFramePr>
        <p:xfrm>
          <a:off x="877078" y="883920"/>
          <a:ext cx="11066106" cy="595830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163077">
                  <a:extLst>
                    <a:ext uri="{9D8B030D-6E8A-4147-A177-3AD203B41FA5}">
                      <a16:colId xmlns:a16="http://schemas.microsoft.com/office/drawing/2014/main" val="3834700806"/>
                    </a:ext>
                  </a:extLst>
                </a:gridCol>
                <a:gridCol w="7903029">
                  <a:extLst>
                    <a:ext uri="{9D8B030D-6E8A-4147-A177-3AD203B41FA5}">
                      <a16:colId xmlns:a16="http://schemas.microsoft.com/office/drawing/2014/main" val="2624866744"/>
                    </a:ext>
                  </a:extLst>
                </a:gridCol>
              </a:tblGrid>
              <a:tr h="36077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6835001"/>
                  </a:ext>
                </a:extLst>
              </a:tr>
              <a:tr h="1172530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/>
                        <a:t>Социально-коммуникативное развитие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b="1" dirty="0">
                          <a:solidFill>
                            <a:schemeClr val="tx1"/>
                          </a:solidFill>
                        </a:rPr>
                        <a:t>Установление контакта с семьей. Оценка взаимодействия в паре. Создание условий для развития взаимоотношений межу ребенком и другими взрослыми. Помощь в организации ясной коммуникации между близким взрослым и ребенком. Обучение ребенка выражать свои потребности доступным образом и понимать коммуникационные знаки партнера. Создание условий для укрепления взаимоотношений ребенка со сверстниками. Помощь в овладении правилами социального взаимодействия (здороваться, спрашивать разрешения, ждать своей очереди).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02412505"/>
                  </a:ext>
                </a:extLst>
              </a:tr>
              <a:tr h="1142465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/>
                        <a:t>Познавательное развитие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b="1" dirty="0"/>
                        <a:t>Оценка познавательного развития ребенка. Создание условий и поддержка самостоятельной игровой и исследовательской активности ребенка, в том числе - обеспечение физической поддержки. Повышение компетентности семьи в вопросах познавательного развития ребенка. Развитие когнитивных функций в контексте повседневной жизни и в естественной среде ребенка.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4392087"/>
                  </a:ext>
                </a:extLst>
              </a:tr>
              <a:tr h="721557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/>
                        <a:t>Речевое развитие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b="1" dirty="0"/>
                        <a:t>Установление контакта с ребенком и родителями. Прояснение особенностей взаимодействия (и коммуникации) в паре родитель - ребенок, влияющих на понимание и использование речи ребенком. Развитие </a:t>
                      </a:r>
                      <a:r>
                        <a:rPr lang="ru-RU" sz="1400" b="1" dirty="0" err="1"/>
                        <a:t>импрессивной</a:t>
                      </a:r>
                      <a:r>
                        <a:rPr lang="ru-RU" sz="1400" b="1" dirty="0"/>
                        <a:t> и экспрессивной речи.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5026687"/>
                  </a:ext>
                </a:extLst>
              </a:tr>
              <a:tr h="1142465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/>
                        <a:t>Художественно-эстетическое развитие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b="1" dirty="0"/>
                        <a:t>Привлечение внимания ребенка к использованию различных художественных материалов (краски, мелки, фломастеры, тесто). Развитие и поддержание интереса к спонтанной игре с художественными материалами. Работа над навыками зрительно-моторной координации. Знакомство ребенка с литературными текстами и иллюстрациями к ним, соответствующими его возрасту.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8118846"/>
                  </a:ext>
                </a:extLst>
              </a:tr>
              <a:tr h="1352919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/>
                        <a:t>Физическое развитие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b="1" dirty="0"/>
                        <a:t>Адаптивная физическая культура (АФК). Стимулирование позитивных сдвигов в организме, формирование необходимых двигательных умений и навыков, физических качеств и развитие способностей, направленных на жизнеобеспечение, развитие и совершенствование организма. Обучение родителей и помощь в создании среды, способствующей двигательному развитию ребенка и его самостоятельному функционированию. Консультирование родителей в вопросах приобретения специального оборудования.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99997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471996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нтеграл">
  <a:themeElements>
    <a:clrScheme name="Интеграл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99CB38"/>
      </a:accent1>
      <a:accent2>
        <a:srgbClr val="63A537"/>
      </a:accent2>
      <a:accent3>
        <a:srgbClr val="E6D024"/>
      </a:accent3>
      <a:accent4>
        <a:srgbClr val="CC9700"/>
      </a:accent4>
      <a:accent5>
        <a:srgbClr val="4EB3CF"/>
      </a:accent5>
      <a:accent6>
        <a:srgbClr val="378DA6"/>
      </a:accent6>
      <a:hlink>
        <a:srgbClr val="6B9F25"/>
      </a:hlink>
      <a:folHlink>
        <a:srgbClr val="B26B02"/>
      </a:folHlink>
    </a:clrScheme>
    <a:fontScheme name="Интеграл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Интеграл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29F68FFC-748B-4FC3-BF39-7F84A6D584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65</TotalTime>
  <Words>792</Words>
  <Application>Microsoft Office PowerPoint</Application>
  <PresentationFormat>Широкоэкранный</PresentationFormat>
  <Paragraphs>36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3" baseType="lpstr">
      <vt:lpstr>Calibri</vt:lpstr>
      <vt:lpstr>Symbol</vt:lpstr>
      <vt:lpstr>Times New Roman</vt:lpstr>
      <vt:lpstr>Tw Cen MT</vt:lpstr>
      <vt:lpstr>Tw Cen MT Condensed</vt:lpstr>
      <vt:lpstr>Wingdings 3</vt:lpstr>
      <vt:lpstr>Интеграл</vt:lpstr>
      <vt:lpstr>Краткая презентация образовательной программы дошкольного образования, адаптированной для обучающихся с ограниченными возможностями здоровья для групп раннего возраста службы ранней помощи </vt:lpstr>
      <vt:lpstr>В основе образовательной программы….</vt:lpstr>
      <vt:lpstr>Возрастные категории детей, на которых ориентирована Программа.  </vt:lpstr>
      <vt:lpstr>На что направленна программа</vt:lpstr>
      <vt:lpstr>Этапы сопровождения семьи и ребенка в службе ранней помощи</vt:lpstr>
      <vt:lpstr>Основное содержание работы с семьей по направлениям развития детей младенческого и раннего возраста с ОВЗ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Краткая презентация образовательной программы дошкольного образования, адаптированной для обучающихся с ограниченными возможностями здоровья для групп раннего возраста службы ранней помощи </dc:title>
  <dc:creator>вав</dc:creator>
  <cp:lastModifiedBy>вав</cp:lastModifiedBy>
  <cp:revision>8</cp:revision>
  <dcterms:created xsi:type="dcterms:W3CDTF">2020-09-09T08:48:34Z</dcterms:created>
  <dcterms:modified xsi:type="dcterms:W3CDTF">2020-09-09T09:54:30Z</dcterms:modified>
</cp:coreProperties>
</file>